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312" r:id="rId2"/>
    <p:sldId id="288" r:id="rId3"/>
    <p:sldId id="291" r:id="rId4"/>
    <p:sldId id="292" r:id="rId5"/>
    <p:sldId id="310" r:id="rId6"/>
    <p:sldId id="294" r:id="rId7"/>
    <p:sldId id="290" r:id="rId8"/>
    <p:sldId id="297" r:id="rId9"/>
    <p:sldId id="298" r:id="rId10"/>
    <p:sldId id="322" r:id="rId11"/>
    <p:sldId id="295" r:id="rId12"/>
    <p:sldId id="296" r:id="rId13"/>
    <p:sldId id="302" r:id="rId14"/>
    <p:sldId id="303" r:id="rId15"/>
    <p:sldId id="305" r:id="rId16"/>
    <p:sldId id="318" r:id="rId17"/>
    <p:sldId id="315" r:id="rId18"/>
    <p:sldId id="316" r:id="rId19"/>
    <p:sldId id="317" r:id="rId20"/>
    <p:sldId id="319" r:id="rId21"/>
    <p:sldId id="320" r:id="rId22"/>
    <p:sldId id="321" r:id="rId23"/>
    <p:sldId id="309" r:id="rId24"/>
  </p:sldIdLst>
  <p:sldSz cx="9144000" cy="6858000" type="screen4x3"/>
  <p:notesSz cx="6858000" cy="9144000"/>
  <p:embeddedFontLst>
    <p:embeddedFont>
      <p:font typeface="함초롬돋움" panose="02030504000101010101" pitchFamily="18" charset="-127"/>
      <p:regular r:id="rId27"/>
      <p:bold r:id="rId28"/>
    </p:embeddedFont>
    <p:embeddedFont>
      <p:font typeface="나눔바른고딕 UltraLight" panose="020B0603020101020101" pitchFamily="50" charset="-127"/>
      <p:regular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CC9900"/>
    <a:srgbClr val="FFCC00"/>
    <a:srgbClr val="FFFF66"/>
    <a:srgbClr val="FBCA71"/>
    <a:srgbClr val="FFE6CC"/>
    <a:srgbClr val="DAE8FC"/>
    <a:srgbClr val="FEFEF4"/>
    <a:srgbClr val="FDFDDF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4995" autoAdjust="0"/>
    <p:restoredTop sz="68816" autoAdjust="0"/>
  </p:normalViewPr>
  <p:slideViewPr>
    <p:cSldViewPr snapToGrid="0" showGuides="1">
      <p:cViewPr varScale="1">
        <p:scale>
          <a:sx n="75" d="100"/>
          <a:sy n="75" d="100"/>
        </p:scale>
        <p:origin x="25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2017-06-15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4D708-86AD-4CC8-89C8-AE7106F39AC0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B3B5C-55DC-4EB1-8CCF-E9492938D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안녕하세요 </a:t>
            </a:r>
            <a:r>
              <a:rPr lang="en-US" altLang="ko-KR" dirty="0"/>
              <a:t>St.AR </a:t>
            </a:r>
            <a:r>
              <a:rPr lang="ko-KR" altLang="en-US" dirty="0"/>
              <a:t>의 설계 분석 발표를 맡은 </a:t>
            </a:r>
            <a:br>
              <a:rPr lang="en-US" altLang="ko-KR" dirty="0"/>
            </a:br>
            <a:r>
              <a:rPr lang="ko-KR" altLang="en-US" dirty="0" err="1"/>
              <a:t>캡스톤</a:t>
            </a:r>
            <a:r>
              <a:rPr lang="ko-KR" altLang="en-US" dirty="0"/>
              <a:t> </a:t>
            </a:r>
            <a:r>
              <a:rPr lang="ko-KR" altLang="en-US" dirty="0" err="1"/>
              <a:t>프렌즈의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학번 이수진입니다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3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저희 시스템의 데이터 구조를 나타낸 </a:t>
            </a:r>
            <a:r>
              <a:rPr lang="en-US" altLang="ko-KR" dirty="0"/>
              <a:t>ER </a:t>
            </a:r>
            <a:r>
              <a:rPr lang="ko-KR" altLang="en-US" dirty="0"/>
              <a:t>다이어그램입니다</a:t>
            </a:r>
            <a:r>
              <a:rPr lang="en-US" altLang="ko-KR" dirty="0"/>
              <a:t>.</a:t>
            </a:r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3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저희 프로그램의 구조를 나타내는 클래스 다이어그램입니다</a:t>
            </a:r>
            <a:r>
              <a:rPr lang="en-US" altLang="ko-KR" dirty="0"/>
              <a:t>.</a:t>
            </a:r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3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구조내 인터페이스를 나타내는 그림인데요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클라이언트 </a:t>
            </a:r>
            <a:r>
              <a:rPr lang="ko-KR" altLang="en-US" dirty="0" err="1"/>
              <a:t>벡엔드는</a:t>
            </a:r>
            <a:r>
              <a:rPr lang="ko-KR" altLang="en-US" dirty="0"/>
              <a:t> 서버와 요청</a:t>
            </a:r>
            <a:r>
              <a:rPr lang="en-US" altLang="ko-KR" dirty="0"/>
              <a:t>/</a:t>
            </a:r>
            <a:r>
              <a:rPr lang="ko-KR" altLang="en-US" dirty="0"/>
              <a:t>응답을 통해 데이터를 주고받고</a:t>
            </a:r>
            <a:endParaRPr lang="en-US" altLang="ko-KR" dirty="0"/>
          </a:p>
          <a:p>
            <a:pPr algn="ctr"/>
            <a:r>
              <a:rPr lang="ko-KR" altLang="en-US" dirty="0"/>
              <a:t>서버는 이미지 서버와 데이터 베이스로 </a:t>
            </a:r>
            <a:br>
              <a:rPr lang="en-US" altLang="ko-KR" dirty="0"/>
            </a:br>
            <a:r>
              <a:rPr lang="ko-KR" altLang="en-US" dirty="0"/>
              <a:t>이미지 데이터와 </a:t>
            </a:r>
            <a:r>
              <a:rPr lang="en-US" altLang="ko-KR" dirty="0" err="1"/>
              <a:t>sns</a:t>
            </a:r>
            <a:r>
              <a:rPr lang="en-US" altLang="ko-KR" dirty="0"/>
              <a:t> </a:t>
            </a:r>
            <a:r>
              <a:rPr lang="ko-KR" altLang="en-US" dirty="0"/>
              <a:t>데이터를 저장</a:t>
            </a:r>
            <a:r>
              <a:rPr lang="en-US" altLang="ko-KR" dirty="0"/>
              <a:t>/</a:t>
            </a:r>
            <a:r>
              <a:rPr lang="ko-KR" altLang="en-US" dirty="0"/>
              <a:t>로드 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서버는 클라이언트에게 푸시 메시지로 띄워줄 정보를 </a:t>
            </a:r>
            <a:br>
              <a:rPr lang="en-US" altLang="ko-KR" dirty="0"/>
            </a:br>
            <a:r>
              <a:rPr lang="ko-KR" altLang="en-US" dirty="0"/>
              <a:t>푸시 서버에게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0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모듈 설명입니다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먼저 </a:t>
            </a:r>
            <a:r>
              <a:rPr lang="ko-KR" altLang="en-US" dirty="0" err="1"/>
              <a:t>모듈별</a:t>
            </a:r>
            <a:r>
              <a:rPr lang="ko-KR" altLang="en-US" dirty="0"/>
              <a:t> 기능을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클라이언트는 안드로이드 사용자에게 제공되는 안드로이드 클라이언트로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사용자가 </a:t>
            </a:r>
            <a:r>
              <a:rPr lang="en-US" altLang="ko-KR" dirty="0"/>
              <a:t>GUI</a:t>
            </a:r>
            <a:r>
              <a:rPr lang="ko-KR" altLang="en-US" dirty="0"/>
              <a:t>를 통해 서비스를 이용할 수 있도록 제공합니다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클라이언트 </a:t>
            </a:r>
            <a:r>
              <a:rPr lang="ko-KR" altLang="en-US" dirty="0" err="1"/>
              <a:t>백엔드는</a:t>
            </a:r>
            <a:r>
              <a:rPr lang="ko-KR" altLang="en-US" dirty="0"/>
              <a:t> 사용자의 요청에 따라</a:t>
            </a:r>
            <a:br>
              <a:rPr lang="en-US" altLang="ko-KR" dirty="0"/>
            </a:br>
            <a:r>
              <a:rPr lang="ko-KR" altLang="en-US" dirty="0"/>
              <a:t> 필요한 정보를 서버에 요청하여 받아온 뒤</a:t>
            </a:r>
            <a:endParaRPr lang="en-US" altLang="ko-KR" dirty="0"/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포맷에 맞게 조작하여 사용자에게 제공하고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 사용자의 요청에 따라 필요한 정보를 정해진 프로토콜로 서버와 주고받습니다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6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읽기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0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</a:t>
            </a:r>
            <a:r>
              <a:rPr lang="ko-KR" altLang="en-US" dirty="0" err="1"/>
              <a:t>모듈별</a:t>
            </a:r>
            <a:r>
              <a:rPr lang="ko-KR" altLang="en-US" dirty="0"/>
              <a:t> 인터페이스 설계입니다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클라이언트는 클라이언트 </a:t>
            </a:r>
            <a:r>
              <a:rPr lang="ko-KR" altLang="en-US" dirty="0" err="1"/>
              <a:t>백엔드에게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클라이언트 화면에 띄울 여러 정보들을 요청하고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클라이언트 </a:t>
            </a:r>
            <a:r>
              <a:rPr lang="ko-KR" altLang="en-US" dirty="0" err="1"/>
              <a:t>백엔드는</a:t>
            </a:r>
            <a:r>
              <a:rPr lang="ko-KR" altLang="en-US" dirty="0"/>
              <a:t> 네비게이션 </a:t>
            </a:r>
            <a:r>
              <a:rPr lang="en-US" altLang="ko-KR" dirty="0" err="1"/>
              <a:t>api</a:t>
            </a:r>
            <a:r>
              <a:rPr lang="ko-KR" altLang="en-US" dirty="0"/>
              <a:t>와 장소정보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</a:t>
            </a:r>
            <a:endParaRPr lang="en-US" altLang="ko-KR" dirty="0"/>
          </a:p>
          <a:p>
            <a:pPr algn="ctr"/>
            <a:r>
              <a:rPr lang="ko-KR" altLang="en-US" dirty="0"/>
              <a:t>클라이언트가 요청한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00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서버는 이미지 저장소 서버에</a:t>
            </a:r>
            <a:endParaRPr lang="en-US" altLang="ko-KR" dirty="0"/>
          </a:p>
          <a:p>
            <a:pPr algn="ctr"/>
            <a:r>
              <a:rPr lang="ko-KR" altLang="en-US" dirty="0"/>
              <a:t>사용자 프로필 이미지 사진</a:t>
            </a:r>
            <a:r>
              <a:rPr lang="en-US" altLang="ko-KR" dirty="0"/>
              <a:t>, </a:t>
            </a:r>
            <a:r>
              <a:rPr lang="ko-KR" altLang="en-US" dirty="0"/>
              <a:t>후기 사진 등 이미지 데이터를 저장하고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안드로이드 클라이언트로 보내야 할 알림 메시지를</a:t>
            </a:r>
            <a:endParaRPr lang="en-US" altLang="ko-KR" dirty="0"/>
          </a:p>
          <a:p>
            <a:pPr algn="ctr"/>
            <a:r>
              <a:rPr lang="ko-KR" altLang="en-US" dirty="0"/>
              <a:t>푸시 서버에게 푸시 요청합니다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또한 회원 정보</a:t>
            </a:r>
            <a:r>
              <a:rPr lang="en-US" altLang="ko-KR" dirty="0"/>
              <a:t>, </a:t>
            </a:r>
            <a:r>
              <a:rPr lang="ko-KR" altLang="en-US" dirty="0"/>
              <a:t>후기 데이터 등의 </a:t>
            </a:r>
            <a:r>
              <a:rPr lang="en-US" altLang="ko-KR" dirty="0"/>
              <a:t>SNS </a:t>
            </a:r>
            <a:r>
              <a:rPr lang="ko-KR" altLang="en-US" dirty="0"/>
              <a:t>데이터를 </a:t>
            </a:r>
            <a:r>
              <a:rPr lang="en-US" altLang="ko-KR" dirty="0" err="1"/>
              <a:t>db</a:t>
            </a:r>
            <a:r>
              <a:rPr lang="ko-KR" altLang="en-US" dirty="0"/>
              <a:t>에 저장하고</a:t>
            </a:r>
            <a:endParaRPr lang="en-US" altLang="ko-KR" dirty="0"/>
          </a:p>
          <a:p>
            <a:pPr algn="ctr"/>
            <a:r>
              <a:rPr lang="en-US" altLang="ko-KR" dirty="0" err="1"/>
              <a:t>sns</a:t>
            </a:r>
            <a:r>
              <a:rPr lang="ko-KR" altLang="en-US" dirty="0"/>
              <a:t>데이터 </a:t>
            </a:r>
            <a:r>
              <a:rPr lang="ko-KR" altLang="en-US" dirty="0" err="1"/>
              <a:t>요청시</a:t>
            </a:r>
            <a:r>
              <a:rPr lang="ko-KR" altLang="en-US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로부터 해당 정보를 가져옵니다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80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모듈 내에서 사용되는 </a:t>
            </a:r>
            <a:r>
              <a:rPr lang="ko-KR" altLang="en-US" dirty="0" err="1"/>
              <a:t>내부모듈입니다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클라이언트에서는 </a:t>
            </a:r>
            <a:r>
              <a:rPr lang="en-US" altLang="ko-KR" dirty="0"/>
              <a:t>~~</a:t>
            </a:r>
            <a:r>
              <a:rPr lang="ko-KR" altLang="en-US" dirty="0"/>
              <a:t>모듈들이 사용됩니다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47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5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1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범위와 설계 설명</a:t>
            </a:r>
            <a:r>
              <a:rPr lang="en-US" altLang="ko-KR" dirty="0"/>
              <a:t>, </a:t>
            </a:r>
            <a:r>
              <a:rPr lang="ko-KR" altLang="en-US" dirty="0"/>
              <a:t>모듈 설명 순으로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46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저희 시스템의 데이터 구조입니다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사용자 테이블은 사용자의 정보를 저장하는 테이블로 </a:t>
            </a:r>
            <a:br>
              <a:rPr lang="en-US" altLang="ko-KR" dirty="0"/>
            </a:b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를 기본키로</a:t>
            </a:r>
            <a:r>
              <a:rPr lang="en-US" altLang="ko-KR" dirty="0"/>
              <a:t> </a:t>
            </a:r>
            <a:r>
              <a:rPr lang="ko-KR" altLang="en-US" dirty="0"/>
              <a:t>하고 </a:t>
            </a:r>
            <a:br>
              <a:rPr lang="en-US" altLang="ko-KR" dirty="0"/>
            </a:b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프로필 사진 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ko-KR" altLang="en-US" dirty="0"/>
              <a:t>가입 날짜를 속성으로 가집니다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후기 테이블은 방문 후기 글에 대한 정보를 저장하는 테이블로</a:t>
            </a:r>
            <a:br>
              <a:rPr lang="en-US" altLang="ko-KR" dirty="0"/>
            </a:br>
            <a:r>
              <a:rPr lang="ko-KR" altLang="en-US" dirty="0"/>
              <a:t>후기 </a:t>
            </a:r>
            <a:r>
              <a:rPr lang="en-US" altLang="ko-KR" dirty="0"/>
              <a:t>id</a:t>
            </a:r>
            <a:r>
              <a:rPr lang="ko-KR" altLang="en-US" dirty="0"/>
              <a:t>를 기본키로 하고 </a:t>
            </a:r>
            <a:br>
              <a:rPr lang="en-US" altLang="ko-KR" dirty="0"/>
            </a:br>
            <a:r>
              <a:rPr lang="ko-KR" altLang="en-US" dirty="0"/>
              <a:t>장소코드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작성자 </a:t>
            </a:r>
            <a:r>
              <a:rPr lang="en-US" altLang="ko-KR" dirty="0"/>
              <a:t>id,</a:t>
            </a:r>
            <a:r>
              <a:rPr lang="ko-KR" altLang="en-US" dirty="0"/>
              <a:t> 후기 사진 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좋아요 개수를 속성으로 가집니다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댓글 테이블은 각 방문 후기의 댓글에 대한 정보를 저장하는 테이블로</a:t>
            </a:r>
            <a:endParaRPr lang="en-US" altLang="ko-KR" dirty="0"/>
          </a:p>
          <a:p>
            <a:pPr algn="ctr"/>
            <a:r>
              <a:rPr lang="ko-KR" altLang="en-US" dirty="0"/>
              <a:t>댓글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ko-KR" altLang="en-US" dirty="0" err="1"/>
              <a:t>기본키이고</a:t>
            </a:r>
            <a:r>
              <a:rPr lang="ko-KR" altLang="en-US" dirty="0"/>
              <a:t> 다음과 같은 속성을 가집니다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40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799" y="4400550"/>
            <a:ext cx="5759605" cy="3600450"/>
          </a:xfrm>
        </p:spPr>
        <p:txBody>
          <a:bodyPr/>
          <a:lstStyle/>
          <a:p>
            <a:pPr algn="ctr"/>
            <a:r>
              <a:rPr lang="ko-KR" altLang="en-US" dirty="0"/>
              <a:t>좋아요 테이블은 각 방문 후기 글에 대한 좋아요 정보를 저장하기 위한 테이블로</a:t>
            </a:r>
            <a:endParaRPr lang="en-US" altLang="ko-KR" dirty="0"/>
          </a:p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후기 </a:t>
            </a:r>
            <a:r>
              <a:rPr lang="en-US" altLang="ko-KR" dirty="0"/>
              <a:t>id</a:t>
            </a:r>
            <a:r>
              <a:rPr lang="ko-KR" altLang="en-US" dirty="0"/>
              <a:t>를 기본키로 가지고 다음과 같은 속성을 가집니다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 err="1"/>
              <a:t>좋아요의</a:t>
            </a:r>
            <a:r>
              <a:rPr lang="ko-KR" altLang="en-US" dirty="0"/>
              <a:t> 경우 좋아요 취소가 가능하기 때문에</a:t>
            </a:r>
            <a:endParaRPr lang="en-US" altLang="ko-KR" dirty="0"/>
          </a:p>
          <a:p>
            <a:pPr algn="ctr"/>
            <a:r>
              <a:rPr lang="ko-KR" altLang="en-US" dirty="0"/>
              <a:t>처음 </a:t>
            </a:r>
            <a:r>
              <a:rPr lang="ko-KR" altLang="en-US" dirty="0" err="1"/>
              <a:t>좋아요를</a:t>
            </a:r>
            <a:r>
              <a:rPr lang="ko-KR" altLang="en-US" dirty="0"/>
              <a:t> 누르면 해당 데이터가 </a:t>
            </a:r>
            <a:r>
              <a:rPr lang="en-US" altLang="ko-KR" dirty="0"/>
              <a:t>insert</a:t>
            </a:r>
            <a:r>
              <a:rPr lang="ko-KR" altLang="en-US" dirty="0"/>
              <a:t>되고</a:t>
            </a:r>
            <a:endParaRPr lang="en-US" altLang="ko-KR" dirty="0"/>
          </a:p>
          <a:p>
            <a:pPr algn="ctr"/>
            <a:r>
              <a:rPr lang="ko-KR" altLang="en-US" dirty="0"/>
              <a:t>이후 취소하면 데이터가 </a:t>
            </a:r>
            <a:r>
              <a:rPr lang="en-US" altLang="ko-KR" dirty="0"/>
              <a:t>delete</a:t>
            </a:r>
            <a:r>
              <a:rPr lang="ko-KR" altLang="en-US" dirty="0"/>
              <a:t>되는 것이 아니라 </a:t>
            </a:r>
            <a:endParaRPr lang="en-US" altLang="ko-KR" dirty="0"/>
          </a:p>
          <a:p>
            <a:pPr algn="ctr"/>
            <a:r>
              <a:rPr lang="ko-KR" altLang="en-US" dirty="0"/>
              <a:t>좋아요 여부가 </a:t>
            </a:r>
            <a:r>
              <a:rPr lang="en-US" altLang="ko-KR" dirty="0"/>
              <a:t>update</a:t>
            </a:r>
            <a:r>
              <a:rPr lang="ko-KR" altLang="en-US" dirty="0"/>
              <a:t>되도록 하였습니다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광고 테이블은 광고를 등록한 장소에 대한 정보를 저장하기 위한 테이블입니다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광고 번호를 기본키로 가지고 다음과 같은 속성이 있습니다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광고는 서울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  <a:r>
              <a:rPr lang="en-US" altLang="ko-KR" dirty="0"/>
              <a:t>/</a:t>
            </a:r>
            <a:r>
              <a:rPr lang="ko-KR" altLang="en-US" dirty="0"/>
              <a:t>인천 등과 같은 구역 별 광고를 제공하기 때문에</a:t>
            </a:r>
            <a:endParaRPr lang="en-US" altLang="ko-KR" dirty="0"/>
          </a:p>
          <a:p>
            <a:pPr algn="ctr"/>
            <a:r>
              <a:rPr lang="ko-KR" altLang="en-US" dirty="0"/>
              <a:t>광고의 구역을 나타내기 위한 구역 속성이 존재하고</a:t>
            </a:r>
            <a:endParaRPr lang="en-US" altLang="ko-KR" dirty="0"/>
          </a:p>
          <a:p>
            <a:pPr algn="ctr"/>
            <a:r>
              <a:rPr lang="ko-KR" altLang="en-US" dirty="0"/>
              <a:t>순위는 구역별 순위를 나타냅니다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해당 순위별로 광고가 </a:t>
            </a:r>
            <a:r>
              <a:rPr lang="ko-KR" altLang="en-US" dirty="0" err="1"/>
              <a:t>팝업창</a:t>
            </a:r>
            <a:r>
              <a:rPr lang="ko-KR" altLang="en-US" dirty="0"/>
              <a:t> 상단에 노출되게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마커 테이블은 </a:t>
            </a:r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마커에 대한 정보를 저장하기 위한 테이블로</a:t>
            </a:r>
            <a:endParaRPr lang="en-US" altLang="ko-KR" dirty="0"/>
          </a:p>
          <a:p>
            <a:pPr algn="ctr"/>
            <a:r>
              <a:rPr lang="ko-KR" altLang="en-US" dirty="0"/>
              <a:t>마커 번호를 기본키로 가집니다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마커 종류 속성에는 </a:t>
            </a:r>
            <a:r>
              <a:rPr lang="en-US" altLang="ko-KR" dirty="0"/>
              <a:t>best </a:t>
            </a:r>
            <a:r>
              <a:rPr lang="ko-KR" altLang="en-US" dirty="0"/>
              <a:t>후기 마커와 광고 마커 </a:t>
            </a:r>
            <a:endParaRPr lang="en-US" altLang="ko-KR" dirty="0"/>
          </a:p>
          <a:p>
            <a:pPr algn="ctr"/>
            <a:r>
              <a:rPr lang="ko-KR" altLang="en-US" dirty="0"/>
              <a:t>두가지 값이 들어갈 수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방문 테이블은 사용자의 방문기록을 저장하기 위한 테이블로</a:t>
            </a:r>
            <a:endParaRPr lang="en-US" altLang="ko-KR" dirty="0"/>
          </a:p>
          <a:p>
            <a:pPr algn="ctr"/>
            <a:r>
              <a:rPr lang="ko-KR" altLang="en-US" dirty="0"/>
              <a:t>방문</a:t>
            </a:r>
            <a:r>
              <a:rPr lang="en-US" altLang="ko-KR" dirty="0"/>
              <a:t>id</a:t>
            </a:r>
            <a:r>
              <a:rPr lang="ko-KR" altLang="en-US" dirty="0"/>
              <a:t>를 기본키로 가집니다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후기작성 테이블은 사용자가 방문한 장소들의</a:t>
            </a:r>
            <a:endParaRPr lang="en-US" altLang="ko-KR" dirty="0"/>
          </a:p>
          <a:p>
            <a:pPr algn="ctr"/>
            <a:r>
              <a:rPr lang="ko-KR" altLang="en-US" dirty="0"/>
              <a:t>후기 작성 여부를 저장하기 위한 테이블로</a:t>
            </a:r>
            <a:endParaRPr lang="en-US" altLang="ko-KR" dirty="0"/>
          </a:p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장소이름을  기본키로 가집니다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5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저희 </a:t>
            </a:r>
            <a:r>
              <a:rPr lang="en-US" altLang="ko-KR" dirty="0"/>
              <a:t>st.ar</a:t>
            </a:r>
            <a:r>
              <a:rPr lang="ko-KR" altLang="en-US" dirty="0"/>
              <a:t>는 </a:t>
            </a:r>
            <a:r>
              <a:rPr lang="en-US" altLang="ko-KR" dirty="0" err="1"/>
              <a:t>ar</a:t>
            </a:r>
            <a:r>
              <a:rPr lang="ko-KR" altLang="en-US" dirty="0"/>
              <a:t>를 이용한 </a:t>
            </a:r>
            <a:r>
              <a:rPr lang="en-US" altLang="ko-KR" dirty="0" err="1"/>
              <a:t>sns</a:t>
            </a:r>
            <a:r>
              <a:rPr lang="en-US" altLang="ko-KR" dirty="0"/>
              <a:t> </a:t>
            </a:r>
            <a:r>
              <a:rPr lang="ko-KR" altLang="en-US" dirty="0"/>
              <a:t>지도 서비스를 제공합니다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저희 시스템의 목적은 길을 보고 찾아가기에 어려움을 느끼는 사용자들 또는 해당 장소를 처음 방문하여 지리에 익숙하지 않은 사용자들을 위해 </a:t>
            </a:r>
            <a:br>
              <a:rPr lang="en-US" altLang="ko-KR" dirty="0"/>
            </a:br>
            <a:r>
              <a:rPr lang="ko-KR" altLang="en-US" dirty="0"/>
              <a:t>더 나은 지도 서비스를 제공하는 것입니다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기존의 평면 지도와는 다르게 저희 시스템은 </a:t>
            </a:r>
            <a:br>
              <a:rPr lang="en-US" altLang="ko-KR" dirty="0"/>
            </a:br>
            <a:r>
              <a:rPr lang="ko-KR" altLang="en-US" dirty="0"/>
              <a:t>지도 정보에 대한 </a:t>
            </a:r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서비스를 제공함으로써 </a:t>
            </a:r>
            <a:br>
              <a:rPr lang="en-US" altLang="ko-KR" dirty="0"/>
            </a:br>
            <a:r>
              <a:rPr lang="ko-KR" altLang="en-US" dirty="0"/>
              <a:t>사용자들에게 빠르고 직관적인 지리정보를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5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저희 시스템은 안드로이드 기기와 서버 </a:t>
            </a:r>
            <a:r>
              <a:rPr lang="en-US" altLang="ko-KR" dirty="0"/>
              <a:t>1</a:t>
            </a:r>
            <a:r>
              <a:rPr lang="ko-KR" altLang="en-US" dirty="0"/>
              <a:t>대를 사용합니다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서버는 팀원들 중 한 명의 데스크탑을 이용하기로 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저희 시스템을 개발하는 소프트웨어는</a:t>
            </a:r>
            <a:br>
              <a:rPr lang="en-US" altLang="ko-KR" dirty="0"/>
            </a:br>
            <a:r>
              <a:rPr lang="en-US" altLang="ko-KR" dirty="0" err="1"/>
              <a:t>mysql</a:t>
            </a:r>
            <a:r>
              <a:rPr lang="en-US" altLang="ko-KR" dirty="0"/>
              <a:t> 5.7</a:t>
            </a:r>
            <a:r>
              <a:rPr lang="ko-KR" altLang="en-US" dirty="0"/>
              <a:t>과 </a:t>
            </a:r>
            <a:r>
              <a:rPr lang="en-US" altLang="ko-KR" dirty="0"/>
              <a:t>python 2.7</a:t>
            </a:r>
            <a:r>
              <a:rPr lang="ko-KR" altLang="en-US" dirty="0"/>
              <a:t>버전을 사용하기로 하였습니다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개발에는 안드로이드 스튜디오와 </a:t>
            </a:r>
            <a:r>
              <a:rPr lang="en-US" altLang="ko-KR" dirty="0" err="1"/>
              <a:t>pycharm</a:t>
            </a:r>
            <a:r>
              <a:rPr lang="ko-KR" altLang="en-US" dirty="0"/>
              <a:t>을 사용하기로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저희가 사용하는 소프트웨어의 주요 기능은 다음과 같은데요</a:t>
            </a:r>
            <a:r>
              <a:rPr lang="en-US" altLang="ko-KR" dirty="0"/>
              <a:t>,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데이터 관리를 위하여 </a:t>
            </a:r>
            <a:r>
              <a:rPr lang="en-US" altLang="ko-KR" dirty="0" err="1"/>
              <a:t>mysql</a:t>
            </a:r>
            <a:r>
              <a:rPr lang="ko-KR" altLang="en-US" dirty="0"/>
              <a:t>을 사용하고</a:t>
            </a:r>
            <a:endParaRPr lang="en-US" altLang="ko-KR" dirty="0"/>
          </a:p>
          <a:p>
            <a:pPr algn="ctr"/>
            <a:r>
              <a:rPr lang="ko-KR" altLang="en-US" dirty="0"/>
              <a:t>서버 구현을 위해 </a:t>
            </a:r>
            <a:r>
              <a:rPr lang="en-US" altLang="ko-KR" dirty="0"/>
              <a:t>python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algn="ctr"/>
            <a:r>
              <a:rPr lang="ko-KR" altLang="en-US" dirty="0"/>
              <a:t>클라이언트 구현을 위해 </a:t>
            </a:r>
            <a:r>
              <a:rPr lang="en-US" altLang="ko-KR" dirty="0"/>
              <a:t>java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사용자 인터페이스 구현은 안드로이드 스튜디오를 이용하고</a:t>
            </a:r>
            <a:endParaRPr lang="en-US" altLang="ko-KR" dirty="0"/>
          </a:p>
          <a:p>
            <a:pPr algn="ctr"/>
            <a:r>
              <a:rPr lang="ko-KR" altLang="en-US" dirty="0"/>
              <a:t>파이참은 </a:t>
            </a:r>
            <a:r>
              <a:rPr lang="ko-KR" altLang="en-US" dirty="0" err="1"/>
              <a:t>파이썬</a:t>
            </a:r>
            <a:r>
              <a:rPr lang="ko-KR" altLang="en-US" dirty="0"/>
              <a:t> 개발을 위한 통합 개발 환경을 제공하는 소프트웨어입니다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저희 시스템의 주요 설계 </a:t>
            </a:r>
            <a:r>
              <a:rPr lang="ko-KR" altLang="en-US" dirty="0" err="1"/>
              <a:t>제약사항입니다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안드로이드 플랫폼에서만 애플리케이션이 </a:t>
            </a:r>
            <a:r>
              <a:rPr lang="ko-KR" altLang="en-US" dirty="0" err="1"/>
              <a:t>사용가능합니다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또</a:t>
            </a:r>
            <a:r>
              <a:rPr lang="en-US" altLang="ko-KR" dirty="0"/>
              <a:t>, AR </a:t>
            </a:r>
            <a:r>
              <a:rPr lang="ko-KR" altLang="en-US" dirty="0"/>
              <a:t>서비스를 위하여 백그라운드 작업이 많기 때문에</a:t>
            </a:r>
            <a:br>
              <a:rPr lang="en-US" altLang="ko-KR" dirty="0"/>
            </a:br>
            <a:r>
              <a:rPr lang="ko-KR" altLang="en-US" dirty="0"/>
              <a:t>배터리 소모가 크다는 한계점이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또한 기기 센서 차제의 오차범위가 존재합니다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6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설계 설명입니다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우선 데이터 흐름을 말씀드리겠습니다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먼저 로그인에서의 데이터 흐름은 다음과 같습니다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단말인 고객이 구글 로그인 인증 시스템에게 로그인 정보를 입력합니다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구글 로그인 인증 시스템은 로그인 여부를 판단하고</a:t>
            </a:r>
            <a:br>
              <a:rPr lang="en-US" altLang="ko-KR" dirty="0"/>
            </a:br>
            <a:r>
              <a:rPr lang="ko-KR" altLang="en-US" dirty="0"/>
              <a:t>로그인 성공 시 해당 고객 정보를 고객 </a:t>
            </a:r>
            <a:r>
              <a:rPr lang="en-US" altLang="ko-KR" dirty="0"/>
              <a:t>DB</a:t>
            </a:r>
            <a:r>
              <a:rPr lang="ko-KR" altLang="en-US" dirty="0"/>
              <a:t>로 저장합니다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다음은 </a:t>
            </a:r>
            <a:r>
              <a:rPr lang="en-US" altLang="ko-KR" dirty="0"/>
              <a:t>AR </a:t>
            </a:r>
            <a:r>
              <a:rPr lang="ko-KR" altLang="en-US" dirty="0"/>
              <a:t>서비스에서의 데이터 흐름입니다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단말인 고객이 마커 시스템에 고객의 현재 위치 정보를 제공하고</a:t>
            </a:r>
            <a:endParaRPr lang="en-US" altLang="ko-KR" dirty="0"/>
          </a:p>
          <a:p>
            <a:pPr algn="ctr"/>
            <a:r>
              <a:rPr lang="ko-KR" altLang="en-US" dirty="0"/>
              <a:t>마커 시스템은 고객의 위치에 해당하는 마커 정보들을 </a:t>
            </a:r>
            <a:r>
              <a:rPr lang="en-US" altLang="ko-KR" dirty="0"/>
              <a:t>DB</a:t>
            </a:r>
            <a:r>
              <a:rPr lang="ko-KR" altLang="en-US" dirty="0"/>
              <a:t>로부터 불러옵니다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불러온 </a:t>
            </a:r>
            <a:r>
              <a:rPr lang="ko-KR" altLang="en-US" dirty="0" err="1"/>
              <a:t>마커정보를</a:t>
            </a:r>
            <a:r>
              <a:rPr lang="ko-KR" altLang="en-US" dirty="0"/>
              <a:t> 고객에게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4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</a:t>
            </a:r>
            <a:r>
              <a:rPr lang="ko-KR" altLang="en-US" dirty="0" err="1"/>
              <a:t>길찾기</a:t>
            </a:r>
            <a:r>
              <a:rPr lang="ko-KR" altLang="en-US" dirty="0"/>
              <a:t> 데이터 흐름입니다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먼저 고객은 찾고자 하는 장소에 대한 검색정보를</a:t>
            </a:r>
            <a:br>
              <a:rPr lang="en-US" altLang="ko-KR" dirty="0"/>
            </a:br>
            <a:r>
              <a:rPr lang="ko-KR" altLang="en-US" dirty="0"/>
              <a:t>경로탐색 시스템에게 입력합니다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경로탐색 시스템은 장소 정보</a:t>
            </a:r>
            <a:r>
              <a:rPr lang="en-US" altLang="ko-KR" dirty="0"/>
              <a:t>API</a:t>
            </a:r>
            <a:r>
              <a:rPr lang="ko-KR" altLang="en-US" dirty="0"/>
              <a:t>로부터 </a:t>
            </a:r>
            <a:br>
              <a:rPr lang="en-US" altLang="ko-KR" dirty="0"/>
            </a:br>
            <a:r>
              <a:rPr lang="ko-KR" altLang="en-US" dirty="0"/>
              <a:t>검색 정보에 해당하는 장소를 알아내고 </a:t>
            </a:r>
            <a:br>
              <a:rPr lang="en-US" altLang="ko-KR" dirty="0"/>
            </a:br>
            <a:r>
              <a:rPr lang="ko-KR" altLang="en-US" dirty="0"/>
              <a:t>해당 장소까지의 경로를 안내 시스템에게 입력합니다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안내 시스템은 고객의 현재 위치를 입력 받아 길안내 정보를 제공합니다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이후 고객이 해당 장소에 도착하면 </a:t>
            </a:r>
            <a:br>
              <a:rPr lang="en-US" altLang="ko-KR" dirty="0"/>
            </a:br>
            <a:r>
              <a:rPr lang="ko-KR" altLang="en-US" dirty="0"/>
              <a:t>방문 정보를 후기 작성 </a:t>
            </a:r>
            <a:r>
              <a:rPr lang="en-US" altLang="ko-KR" dirty="0" err="1"/>
              <a:t>db</a:t>
            </a:r>
            <a:r>
              <a:rPr lang="ko-KR" altLang="en-US" dirty="0"/>
              <a:t>와 방문 </a:t>
            </a:r>
            <a:r>
              <a:rPr lang="en-US" altLang="ko-KR" dirty="0" err="1"/>
              <a:t>db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2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다음은 </a:t>
            </a:r>
            <a:r>
              <a:rPr lang="en-US" altLang="ko-KR" dirty="0"/>
              <a:t>SNS</a:t>
            </a:r>
            <a:r>
              <a:rPr lang="ko-KR" altLang="en-US" dirty="0"/>
              <a:t>서비스 데이터 흐름입니다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먼저 고객은 </a:t>
            </a:r>
            <a:r>
              <a:rPr lang="en-US" altLang="ko-KR" dirty="0"/>
              <a:t>SNS </a:t>
            </a:r>
            <a:r>
              <a:rPr lang="ko-KR" altLang="en-US" dirty="0"/>
              <a:t>관리 시스템에게 후기</a:t>
            </a:r>
            <a:r>
              <a:rPr lang="en-US" altLang="ko-KR" dirty="0"/>
              <a:t>/</a:t>
            </a:r>
            <a:r>
              <a:rPr lang="ko-KR" altLang="en-US" dirty="0"/>
              <a:t>댓글</a:t>
            </a:r>
            <a:r>
              <a:rPr lang="en-US" altLang="ko-KR" dirty="0"/>
              <a:t>/</a:t>
            </a:r>
            <a:r>
              <a:rPr lang="ko-KR" altLang="en-US" dirty="0"/>
              <a:t>좋아요 관련 기능을 요청하고</a:t>
            </a:r>
            <a:r>
              <a:rPr lang="en-US" altLang="ko-KR" dirty="0"/>
              <a:t>, </a:t>
            </a:r>
            <a:r>
              <a:rPr lang="ko-KR" altLang="en-US" dirty="0"/>
              <a:t>해당 정보를 입력합니다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SNS</a:t>
            </a:r>
            <a:r>
              <a:rPr lang="ko-KR" altLang="en-US" dirty="0"/>
              <a:t>관리 시스템은 해당 요청에 관련된 데이터를 각 </a:t>
            </a:r>
            <a:r>
              <a:rPr lang="en-US" altLang="ko-KR" dirty="0"/>
              <a:t>DB</a:t>
            </a:r>
            <a:r>
              <a:rPr lang="ko-KR" altLang="en-US" dirty="0"/>
              <a:t>에 저장하고</a:t>
            </a:r>
            <a:endParaRPr lang="en-US" altLang="ko-KR" dirty="0"/>
          </a:p>
          <a:p>
            <a:pPr algn="ctr"/>
            <a:r>
              <a:rPr lang="ko-KR" altLang="en-US" dirty="0"/>
              <a:t>고객이 요청한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3B5C-55DC-4EB1-8CCF-E9492938D9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979487" y="4535511"/>
            <a:ext cx="206659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캡스톤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프렌즈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900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201311709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박예린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201411699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김진주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201411754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이수진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201411774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조아영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201411780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최예진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0785" y="2126588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St.AR</a:t>
            </a:r>
          </a:p>
        </p:txBody>
      </p:sp>
      <p:sp>
        <p:nvSpPr>
          <p:cNvPr id="18" name="별: 꼭짓점 5개 17"/>
          <p:cNvSpPr/>
          <p:nvPr/>
        </p:nvSpPr>
        <p:spPr>
          <a:xfrm flipV="1">
            <a:off x="2830076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별: 꼭짓점 5개 18"/>
          <p:cNvSpPr/>
          <p:nvPr/>
        </p:nvSpPr>
        <p:spPr>
          <a:xfrm flipV="1">
            <a:off x="2578285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별: 꼭짓점 5개 19"/>
          <p:cNvSpPr/>
          <p:nvPr/>
        </p:nvSpPr>
        <p:spPr>
          <a:xfrm flipV="1">
            <a:off x="2326495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별: 꼭짓점 5개 20"/>
          <p:cNvSpPr/>
          <p:nvPr/>
        </p:nvSpPr>
        <p:spPr>
          <a:xfrm flipV="1">
            <a:off x="2074705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별: 꼭짓점 5개 21"/>
          <p:cNvSpPr/>
          <p:nvPr/>
        </p:nvSpPr>
        <p:spPr>
          <a:xfrm flipV="1">
            <a:off x="1822914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별: 꼭짓점 5개 22"/>
          <p:cNvSpPr/>
          <p:nvPr/>
        </p:nvSpPr>
        <p:spPr>
          <a:xfrm flipV="1">
            <a:off x="1571124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별: 꼭짓점 5개 23"/>
          <p:cNvSpPr/>
          <p:nvPr/>
        </p:nvSpPr>
        <p:spPr>
          <a:xfrm flipV="1">
            <a:off x="1319334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별: 꼭짓점 5개 24"/>
          <p:cNvSpPr/>
          <p:nvPr/>
        </p:nvSpPr>
        <p:spPr>
          <a:xfrm flipV="1">
            <a:off x="1067543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별: 꼭짓점 5개 25"/>
          <p:cNvSpPr/>
          <p:nvPr/>
        </p:nvSpPr>
        <p:spPr>
          <a:xfrm flipV="1">
            <a:off x="815753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별: 꼭짓점 5개 26"/>
          <p:cNvSpPr/>
          <p:nvPr/>
        </p:nvSpPr>
        <p:spPr>
          <a:xfrm flipV="1">
            <a:off x="563963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별: 꼭짓점 5개 27"/>
          <p:cNvSpPr/>
          <p:nvPr/>
        </p:nvSpPr>
        <p:spPr>
          <a:xfrm flipV="1">
            <a:off x="312172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별: 꼭짓점 5개 28"/>
          <p:cNvSpPr/>
          <p:nvPr/>
        </p:nvSpPr>
        <p:spPr>
          <a:xfrm flipV="1">
            <a:off x="60382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별: 꼭짓점 5개 29"/>
          <p:cNvSpPr/>
          <p:nvPr/>
        </p:nvSpPr>
        <p:spPr>
          <a:xfrm flipV="1">
            <a:off x="5849924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별: 꼭짓점 5개 30"/>
          <p:cNvSpPr/>
          <p:nvPr/>
        </p:nvSpPr>
        <p:spPr>
          <a:xfrm flipV="1">
            <a:off x="5598134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별: 꼭짓점 5개 31"/>
          <p:cNvSpPr/>
          <p:nvPr/>
        </p:nvSpPr>
        <p:spPr>
          <a:xfrm flipV="1">
            <a:off x="5346344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별: 꼭짓점 5개 32"/>
          <p:cNvSpPr/>
          <p:nvPr/>
        </p:nvSpPr>
        <p:spPr>
          <a:xfrm flipV="1">
            <a:off x="5094553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별: 꼭짓점 5개 33"/>
          <p:cNvSpPr/>
          <p:nvPr/>
        </p:nvSpPr>
        <p:spPr>
          <a:xfrm flipV="1">
            <a:off x="4842763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별: 꼭짓점 5개 34"/>
          <p:cNvSpPr/>
          <p:nvPr/>
        </p:nvSpPr>
        <p:spPr>
          <a:xfrm flipV="1">
            <a:off x="4590972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별: 꼭짓점 5개 35"/>
          <p:cNvSpPr/>
          <p:nvPr/>
        </p:nvSpPr>
        <p:spPr>
          <a:xfrm flipV="1">
            <a:off x="4339182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별: 꼭짓점 5개 36"/>
          <p:cNvSpPr/>
          <p:nvPr/>
        </p:nvSpPr>
        <p:spPr>
          <a:xfrm flipV="1">
            <a:off x="4087392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별: 꼭짓점 5개 37"/>
          <p:cNvSpPr/>
          <p:nvPr/>
        </p:nvSpPr>
        <p:spPr>
          <a:xfrm flipV="1">
            <a:off x="3835601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별: 꼭짓점 5개 38"/>
          <p:cNvSpPr/>
          <p:nvPr/>
        </p:nvSpPr>
        <p:spPr>
          <a:xfrm flipV="1">
            <a:off x="3583811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별: 꼭짓점 5개 39"/>
          <p:cNvSpPr/>
          <p:nvPr/>
        </p:nvSpPr>
        <p:spPr>
          <a:xfrm flipV="1">
            <a:off x="3332020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별: 꼭짓점 5개 40"/>
          <p:cNvSpPr/>
          <p:nvPr/>
        </p:nvSpPr>
        <p:spPr>
          <a:xfrm flipV="1">
            <a:off x="3080230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별: 꼭짓점 5개 42"/>
          <p:cNvSpPr/>
          <p:nvPr/>
        </p:nvSpPr>
        <p:spPr>
          <a:xfrm flipV="1">
            <a:off x="8871408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별: 꼭짓점 5개 43"/>
          <p:cNvSpPr/>
          <p:nvPr/>
        </p:nvSpPr>
        <p:spPr>
          <a:xfrm flipV="1">
            <a:off x="8619618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별: 꼭짓점 5개 44"/>
          <p:cNvSpPr/>
          <p:nvPr/>
        </p:nvSpPr>
        <p:spPr>
          <a:xfrm flipV="1">
            <a:off x="8367827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별: 꼭짓점 5개 45"/>
          <p:cNvSpPr/>
          <p:nvPr/>
        </p:nvSpPr>
        <p:spPr>
          <a:xfrm flipV="1">
            <a:off x="8116037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별: 꼭짓점 5개 46"/>
          <p:cNvSpPr/>
          <p:nvPr/>
        </p:nvSpPr>
        <p:spPr>
          <a:xfrm flipV="1">
            <a:off x="7864247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별: 꼭짓점 5개 47"/>
          <p:cNvSpPr/>
          <p:nvPr/>
        </p:nvSpPr>
        <p:spPr>
          <a:xfrm flipV="1">
            <a:off x="7612456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별: 꼭짓점 5개 48"/>
          <p:cNvSpPr/>
          <p:nvPr/>
        </p:nvSpPr>
        <p:spPr>
          <a:xfrm flipV="1">
            <a:off x="7360666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별: 꼭짓점 5개 49"/>
          <p:cNvSpPr/>
          <p:nvPr/>
        </p:nvSpPr>
        <p:spPr>
          <a:xfrm flipV="1">
            <a:off x="7108877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별: 꼭짓점 5개 50"/>
          <p:cNvSpPr/>
          <p:nvPr/>
        </p:nvSpPr>
        <p:spPr>
          <a:xfrm flipV="1">
            <a:off x="6857087" y="76960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별: 꼭짓점 5개 51"/>
          <p:cNvSpPr/>
          <p:nvPr/>
        </p:nvSpPr>
        <p:spPr>
          <a:xfrm flipV="1">
            <a:off x="6605299" y="76960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별: 꼭짓점 5개 52"/>
          <p:cNvSpPr/>
          <p:nvPr/>
        </p:nvSpPr>
        <p:spPr>
          <a:xfrm flipV="1">
            <a:off x="6353515" y="76960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별: 꼭짓점 5개 53"/>
          <p:cNvSpPr/>
          <p:nvPr/>
        </p:nvSpPr>
        <p:spPr>
          <a:xfrm flipV="1">
            <a:off x="6101729" y="76960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별: 꼭짓점 5개 56"/>
          <p:cNvSpPr/>
          <p:nvPr/>
        </p:nvSpPr>
        <p:spPr>
          <a:xfrm flipV="1">
            <a:off x="2827203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별: 꼭짓점 5개 57"/>
          <p:cNvSpPr/>
          <p:nvPr/>
        </p:nvSpPr>
        <p:spPr>
          <a:xfrm flipV="1">
            <a:off x="2575412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별: 꼭짓점 5개 58"/>
          <p:cNvSpPr/>
          <p:nvPr/>
        </p:nvSpPr>
        <p:spPr>
          <a:xfrm flipV="1">
            <a:off x="2323622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별: 꼭짓점 5개 59"/>
          <p:cNvSpPr/>
          <p:nvPr/>
        </p:nvSpPr>
        <p:spPr>
          <a:xfrm flipV="1">
            <a:off x="2071832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별: 꼭짓점 5개 60"/>
          <p:cNvSpPr/>
          <p:nvPr/>
        </p:nvSpPr>
        <p:spPr>
          <a:xfrm flipV="1">
            <a:off x="1820041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별: 꼭짓점 5개 61"/>
          <p:cNvSpPr/>
          <p:nvPr/>
        </p:nvSpPr>
        <p:spPr>
          <a:xfrm flipV="1">
            <a:off x="1568251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별: 꼭짓점 5개 62"/>
          <p:cNvSpPr/>
          <p:nvPr/>
        </p:nvSpPr>
        <p:spPr>
          <a:xfrm flipV="1">
            <a:off x="1316461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별: 꼭짓점 5개 63"/>
          <p:cNvSpPr/>
          <p:nvPr/>
        </p:nvSpPr>
        <p:spPr>
          <a:xfrm flipV="1">
            <a:off x="1064670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별: 꼭짓점 5개 64"/>
          <p:cNvSpPr/>
          <p:nvPr/>
        </p:nvSpPr>
        <p:spPr>
          <a:xfrm flipV="1">
            <a:off x="812880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6" name="별: 꼭짓점 5개 65"/>
          <p:cNvSpPr/>
          <p:nvPr/>
        </p:nvSpPr>
        <p:spPr>
          <a:xfrm flipV="1">
            <a:off x="561090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7" name="별: 꼭짓점 5개 66"/>
          <p:cNvSpPr/>
          <p:nvPr/>
        </p:nvSpPr>
        <p:spPr>
          <a:xfrm flipV="1">
            <a:off x="309299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8" name="별: 꼭짓점 5개 67"/>
          <p:cNvSpPr/>
          <p:nvPr/>
        </p:nvSpPr>
        <p:spPr>
          <a:xfrm flipV="1">
            <a:off x="57509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9" name="별: 꼭짓점 5개 68"/>
          <p:cNvSpPr/>
          <p:nvPr/>
        </p:nvSpPr>
        <p:spPr>
          <a:xfrm flipV="1">
            <a:off x="5847051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별: 꼭짓점 5개 69"/>
          <p:cNvSpPr/>
          <p:nvPr/>
        </p:nvSpPr>
        <p:spPr>
          <a:xfrm flipV="1">
            <a:off x="5595261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별: 꼭짓점 5개 70"/>
          <p:cNvSpPr/>
          <p:nvPr/>
        </p:nvSpPr>
        <p:spPr>
          <a:xfrm flipV="1">
            <a:off x="5343470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2" name="별: 꼭짓점 5개 71"/>
          <p:cNvSpPr/>
          <p:nvPr/>
        </p:nvSpPr>
        <p:spPr>
          <a:xfrm flipV="1">
            <a:off x="5091680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별: 꼭짓점 5개 72"/>
          <p:cNvSpPr/>
          <p:nvPr/>
        </p:nvSpPr>
        <p:spPr>
          <a:xfrm flipV="1">
            <a:off x="4839890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4" name="별: 꼭짓점 5개 73"/>
          <p:cNvSpPr/>
          <p:nvPr/>
        </p:nvSpPr>
        <p:spPr>
          <a:xfrm flipV="1">
            <a:off x="4588099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별: 꼭짓점 5개 74"/>
          <p:cNvSpPr/>
          <p:nvPr/>
        </p:nvSpPr>
        <p:spPr>
          <a:xfrm flipV="1">
            <a:off x="4336309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6" name="별: 꼭짓점 5개 75"/>
          <p:cNvSpPr/>
          <p:nvPr/>
        </p:nvSpPr>
        <p:spPr>
          <a:xfrm flipV="1">
            <a:off x="4084519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7" name="별: 꼭짓점 5개 76"/>
          <p:cNvSpPr/>
          <p:nvPr/>
        </p:nvSpPr>
        <p:spPr>
          <a:xfrm flipV="1">
            <a:off x="3832728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8" name="별: 꼭짓점 5개 77"/>
          <p:cNvSpPr/>
          <p:nvPr/>
        </p:nvSpPr>
        <p:spPr>
          <a:xfrm flipV="1">
            <a:off x="3580938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9" name="별: 꼭짓점 5개 78"/>
          <p:cNvSpPr/>
          <p:nvPr/>
        </p:nvSpPr>
        <p:spPr>
          <a:xfrm flipV="1">
            <a:off x="3329147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0" name="별: 꼭짓점 5개 79"/>
          <p:cNvSpPr/>
          <p:nvPr/>
        </p:nvSpPr>
        <p:spPr>
          <a:xfrm flipV="1">
            <a:off x="3077357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1" name="별: 꼭짓점 5개 80"/>
          <p:cNvSpPr/>
          <p:nvPr/>
        </p:nvSpPr>
        <p:spPr>
          <a:xfrm flipV="1">
            <a:off x="8868535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별: 꼭짓점 5개 81"/>
          <p:cNvSpPr/>
          <p:nvPr/>
        </p:nvSpPr>
        <p:spPr>
          <a:xfrm flipV="1">
            <a:off x="8616745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별: 꼭짓점 5개 82"/>
          <p:cNvSpPr/>
          <p:nvPr/>
        </p:nvSpPr>
        <p:spPr>
          <a:xfrm flipV="1">
            <a:off x="8364954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별: 꼭짓점 5개 83"/>
          <p:cNvSpPr/>
          <p:nvPr/>
        </p:nvSpPr>
        <p:spPr>
          <a:xfrm flipV="1">
            <a:off x="8113164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별: 꼭짓점 5개 84"/>
          <p:cNvSpPr/>
          <p:nvPr/>
        </p:nvSpPr>
        <p:spPr>
          <a:xfrm flipV="1">
            <a:off x="7861374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6" name="별: 꼭짓점 5개 85"/>
          <p:cNvSpPr/>
          <p:nvPr/>
        </p:nvSpPr>
        <p:spPr>
          <a:xfrm flipV="1">
            <a:off x="7609583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7" name="별: 꼭짓점 5개 86"/>
          <p:cNvSpPr/>
          <p:nvPr/>
        </p:nvSpPr>
        <p:spPr>
          <a:xfrm flipV="1">
            <a:off x="7357793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8" name="별: 꼭짓점 5개 87"/>
          <p:cNvSpPr/>
          <p:nvPr/>
        </p:nvSpPr>
        <p:spPr>
          <a:xfrm flipV="1">
            <a:off x="7106003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9" name="별: 꼭짓점 5개 88"/>
          <p:cNvSpPr/>
          <p:nvPr/>
        </p:nvSpPr>
        <p:spPr>
          <a:xfrm flipV="1">
            <a:off x="6854212" y="6587005"/>
            <a:ext cx="210964" cy="210964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별: 꼭짓점 5개 89"/>
          <p:cNvSpPr/>
          <p:nvPr/>
        </p:nvSpPr>
        <p:spPr>
          <a:xfrm flipV="1">
            <a:off x="6602422" y="6587005"/>
            <a:ext cx="210964" cy="21096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1" name="별: 꼭짓점 5개 90"/>
          <p:cNvSpPr/>
          <p:nvPr/>
        </p:nvSpPr>
        <p:spPr>
          <a:xfrm flipV="1">
            <a:off x="6350632" y="6587005"/>
            <a:ext cx="210964" cy="2109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2" name="별: 꼭짓점 5개 91"/>
          <p:cNvSpPr/>
          <p:nvPr/>
        </p:nvSpPr>
        <p:spPr>
          <a:xfrm flipV="1">
            <a:off x="6098841" y="6587005"/>
            <a:ext cx="210964" cy="21096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7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657" y="939800"/>
            <a:ext cx="8974543" cy="58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8" y="1256067"/>
            <a:ext cx="85725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 내 인터페이스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08129"/>
            <a:ext cx="8851900" cy="44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01332" y="227268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1332" y="387060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6391" y="2162444"/>
            <a:ext cx="8401883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 사용자에게 제공되는 안드로이드 기반 클라이언트로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 서비스를 이용할 수 있게 제공한다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요청에 따라 필요한 정보를 서버에 요청하여 받아온 뒤 </a:t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포맷에 맞게 조작하여 사용자에게 제공한다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 사용자의 요청에 따라 필요한 정보를 정해진 프로토콜로 서버와 주고받는다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9437" y="121645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기능설명</a:t>
            </a:r>
          </a:p>
        </p:txBody>
      </p:sp>
    </p:spTree>
    <p:extLst>
      <p:ext uri="{BB962C8B-B14F-4D97-AF65-F5344CB8AC3E}">
        <p14:creationId xmlns:p14="http://schemas.microsoft.com/office/powerpoint/2010/main" val="298053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79148" y="1799065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148" y="363744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9148" y="5093434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632" y="1696463"/>
            <a:ext cx="831747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 클라이언트에서 요청한 알림 메시지 데이터를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조건에 일치하는 다른 클라이언트들에게 보내주기 위해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구글의 푸시 메시징 시스템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(FCM)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요청하여 메시지를 보내준다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등록하고자 하는 프로필 이미지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또는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 데이터에 담겨져 있는 이미지 데이터를 저장하고 있는 저장소 서버이다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5)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클라이언트의 요청에 따라 맞는 정보를 데이터베이스에서 가져와 보내주거나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저장하고자 요청한 정보를 데이터베이스와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서버에 저장한다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437" y="121645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기능설명</a:t>
            </a:r>
          </a:p>
        </p:txBody>
      </p:sp>
    </p:spTree>
    <p:extLst>
      <p:ext uri="{BB962C8B-B14F-4D97-AF65-F5344CB8AC3E}">
        <p14:creationId xmlns:p14="http://schemas.microsoft.com/office/powerpoint/2010/main" val="204033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99936" y="1838325"/>
            <a:ext cx="3988179" cy="36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1)  </a:t>
            </a:r>
            <a:r>
              <a:rPr lang="ko-KR" altLang="en-US" dirty="0"/>
              <a:t>클라이언트 </a:t>
            </a:r>
            <a:r>
              <a:rPr lang="en-US" altLang="ko-KR" dirty="0"/>
              <a:t>&amp; </a:t>
            </a:r>
            <a:r>
              <a:rPr lang="ko-KR" altLang="en-US" dirty="0"/>
              <a:t>클라이언트 </a:t>
            </a:r>
            <a:r>
              <a:rPr lang="ko-KR" altLang="en-US" dirty="0" err="1"/>
              <a:t>백엔드</a:t>
            </a:r>
            <a:r>
              <a:rPr lang="en-US" altLang="ko-KR" dirty="0"/>
              <a:t>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051" y="2966236"/>
            <a:ext cx="6534149" cy="29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116" y="1157860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3.1.2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인터페이스 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0480" y="1644430"/>
            <a:ext cx="4491189" cy="3580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dirty="0"/>
              <a:t>2) </a:t>
            </a:r>
            <a:r>
              <a:rPr lang="ko-KR" altLang="en-US" dirty="0"/>
              <a:t>푸시 서버 </a:t>
            </a:r>
            <a:r>
              <a:rPr lang="en-US" altLang="ko-KR" dirty="0"/>
              <a:t>&amp; </a:t>
            </a:r>
            <a:r>
              <a:rPr lang="ko-KR" altLang="en-US" dirty="0"/>
              <a:t>이미지 저장소 서버 </a:t>
            </a:r>
            <a:r>
              <a:rPr lang="en-US" altLang="ko-KR" dirty="0"/>
              <a:t>&amp;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137" y="2130999"/>
            <a:ext cx="4921958" cy="45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1332" y="3632610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1332" y="1846799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6392" y="1616561"/>
            <a:ext cx="815025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요청에 따라 맞는 인터페이스를 띄워주는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요청을 클라이언트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백엔드로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보내주는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endParaRPr lang="en-US" altLang="ko-KR" sz="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마커를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화면상에 띄워주기 위해 계산을 하는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장소정보</a:t>
            </a:r>
            <a:r>
              <a:rPr lang="en-US" altLang="ko-KR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정보를 요청하여 받아오는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현재위치를 기기에서 받아오는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서버에 대한 요청을 하는 모듈</a:t>
            </a:r>
            <a:endParaRPr lang="en-US" altLang="ko-KR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메시지에 대한 </a:t>
            </a:r>
            <a:r>
              <a:rPr lang="ko-KR" altLang="en-US" sz="17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리스너</a:t>
            </a:r>
            <a:r>
              <a:rPr lang="ko-KR" altLang="en-US" sz="17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100255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79148" y="214979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148" y="4125958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632" y="1946983"/>
            <a:ext cx="82745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서버로부터 전달받은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푸시메시지를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FCM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맞는 프로토콜로 만들어주는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FCM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메시지를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푸시하기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위하여 요청을 보내는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4) 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저장해야 할 이미지를 서버에 저장하는 모듈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저장된 이미지의 주소를 서버에 보내주는 모듈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138798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29044" y="1899273"/>
            <a:ext cx="2814221" cy="337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8528" y="1696463"/>
            <a:ext cx="860557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5)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클라이언트로부터 받은 요청에 대해 알맞은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핸들러를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맵핑해주는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저장소 서버에 이미지를 저장하고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받아오는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푸시서버에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푸시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메시지를 요청하는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저장을 요청한 정보에 대하여 데이터베이스에 저장하는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클라이언트가 요청한 정보에 대하여 데이터베이스에서 가져와 보내주는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데이터베이스와의 연결을 가지고 있는 모듈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함초롬돋움" panose="020B0604000101010101" pitchFamily="50" charset="-127"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클라이언트의 요청에 응답해주는 모듈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37" y="1216451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3.1.3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사용되는 내부 모듈</a:t>
            </a:r>
          </a:p>
        </p:txBody>
      </p:sp>
    </p:spTree>
    <p:extLst>
      <p:ext uri="{BB962C8B-B14F-4D97-AF65-F5344CB8AC3E}">
        <p14:creationId xmlns:p14="http://schemas.microsoft.com/office/powerpoint/2010/main" val="301964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441717" y="2485750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403954" y="2485750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68876" y="2485750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376" y="371212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 flipH="1">
            <a:off x="226572" y="186546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 flipH="1">
            <a:off x="468876" y="186546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 flipH="1">
            <a:off x="711180" y="186546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 flipH="1">
            <a:off x="953484" y="186546"/>
            <a:ext cx="184565" cy="1845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 flipH="1">
            <a:off x="226572" y="964865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 flipH="1">
            <a:off x="468876" y="964865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 flipH="1">
            <a:off x="711180" y="964865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953484" y="964865"/>
            <a:ext cx="184565" cy="1845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 flipH="1">
            <a:off x="1195788" y="964865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 flipH="1">
            <a:off x="1438092" y="964865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1680396" y="964865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1195788" y="177769"/>
            <a:ext cx="184565" cy="1845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 flipH="1">
            <a:off x="1438092" y="177769"/>
            <a:ext cx="184565" cy="184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 flipH="1">
            <a:off x="1680396" y="177769"/>
            <a:ext cx="184565" cy="184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371" y="2957407"/>
            <a:ext cx="2435983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just" fontAlgn="base">
              <a:lnSpc>
                <a:spcPct val="200000"/>
              </a:lnSpc>
              <a:defRPr sz="12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1.1 </a:t>
            </a:r>
            <a:r>
              <a:rPr lang="ko-KR" altLang="en-US" dirty="0"/>
              <a:t>시스템 목적</a:t>
            </a:r>
          </a:p>
          <a:p>
            <a:r>
              <a:rPr lang="en-US" altLang="ko-KR" dirty="0"/>
              <a:t>1.2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GUI</a:t>
            </a:r>
            <a:endParaRPr lang="ko-KR" altLang="en-US" dirty="0"/>
          </a:p>
          <a:p>
            <a:r>
              <a:rPr lang="en-US" altLang="ko-KR" dirty="0"/>
              <a:t>1.3 </a:t>
            </a:r>
            <a:r>
              <a:rPr lang="ko-KR" altLang="en-US" dirty="0"/>
              <a:t>주요 소프트웨어 기능</a:t>
            </a:r>
          </a:p>
          <a:p>
            <a:r>
              <a:rPr lang="en-US" altLang="ko-KR" dirty="0"/>
              <a:t>1.4 </a:t>
            </a:r>
            <a:r>
              <a:rPr lang="ko-KR" altLang="en-US" dirty="0"/>
              <a:t>주요 설계 제약사항 및 한계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441717" y="2957407"/>
            <a:ext cx="1794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2.3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내 인터페이스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03954" y="2957407"/>
            <a:ext cx="1885532" cy="402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모듈별 설계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31113" y="2485750"/>
            <a:ext cx="2286326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</p:spTree>
    <p:extLst>
      <p:ext uri="{BB962C8B-B14F-4D97-AF65-F5344CB8AC3E}">
        <p14:creationId xmlns:p14="http://schemas.microsoft.com/office/powerpoint/2010/main" val="1936568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6251" y="2529402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프로필사진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가입날짜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76251" y="4098329"/>
          <a:ext cx="835903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0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후기사진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URL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별점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좋아요개수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8816" y="3591472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82403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정보를 저장하기 위한 테이블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360" y="3634776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후기 글에 대한 정보를 저장하기 위한 테이블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76251" y="5672331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댓글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28816" y="515540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2360" y="519871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방문 후기의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대한 정보를 저장하기 위한 테이블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309646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76251" y="2572697"/>
          <a:ext cx="8359037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후기</a:t>
                      </a:r>
                      <a:r>
                        <a:rPr lang="en-US" altLang="ko-KR" b="1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좋아요누른날짜</a:t>
                      </a:r>
                      <a:r>
                        <a:rPr lang="en-US" altLang="ko-KR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좋아요여부</a:t>
                      </a:r>
                      <a:endParaRPr lang="ko-KR" altLang="en-US" b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6251" y="4818415"/>
          <a:ext cx="835903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0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광고번호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구역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광고료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등록날짜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82403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방문 후기 글에 대한 좋아요 정보를 저장하기 위한 테이블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815" y="3172041"/>
            <a:ext cx="8164247" cy="78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경우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 취소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가능하기 때문에 처음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좋아요를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누르면 해당 데이터가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insert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되고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이후 취소할 경우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delete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아닌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좋아요여부의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데이터만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update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816" y="4283692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6896" y="4326996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광고를 등록한 장소에 대한 정보를 저장하기 위한 테이블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815" y="5419868"/>
            <a:ext cx="8164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구역마다 다른 광고가 존재함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순위는 구역 내 순위를 의미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225345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816" y="2027537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6896" y="2070841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AR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대한 정보를 저장하기 위한 테이블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476251" y="2547029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마커번호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장소코드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마커종류</a:t>
                      </a:r>
                      <a:endParaRPr lang="ko-KR" altLang="en-US" b="0" i="0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815" y="3109411"/>
            <a:ext cx="816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마커종류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best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마커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816" y="3859971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6896" y="3903275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방문기록을 저장하기 위한 테이블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476251" y="4379463"/>
          <a:ext cx="6843388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방문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b="1" i="1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b="1" i="1" u="none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장소이름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28816" y="5353851"/>
            <a:ext cx="203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▼</a:t>
            </a:r>
            <a:r>
              <a:rPr lang="ko-KR" altLang="en-US" sz="2000" b="1" dirty="0"/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후기작성 </a:t>
            </a:r>
            <a:r>
              <a:rPr lang="ko-KR" altLang="en-US" b="1" dirty="0"/>
              <a:t>▼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55411" y="5397155"/>
            <a:ext cx="69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방문한 장소들의 후기 작성여부를 저장하기 위한 테이블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476251" y="5873343"/>
          <a:ext cx="5132541" cy="51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lang="en-US" altLang="ko-KR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u="sng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u="sng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장소이름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u="none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작성여부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모듈별 설계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437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3.1.4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2638262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904466" y="5487390"/>
            <a:ext cx="2422417" cy="1937933"/>
            <a:chOff x="6904466" y="5487390"/>
            <a:chExt cx="2422417" cy="1937933"/>
          </a:xfrm>
        </p:grpSpPr>
        <p:sp>
          <p:nvSpPr>
            <p:cNvPr id="45" name="타원 44"/>
            <p:cNvSpPr/>
            <p:nvPr/>
          </p:nvSpPr>
          <p:spPr>
            <a:xfrm>
              <a:off x="7161195" y="6494860"/>
              <a:ext cx="1698131" cy="3342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904466" y="5487390"/>
              <a:ext cx="2422417" cy="1937933"/>
              <a:chOff x="6526753" y="5159430"/>
              <a:chExt cx="3061131" cy="2448904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6526753" y="5159430"/>
                  <a:ext cx="3061131" cy="2448904"/>
                  <a:chOff x="6526753" y="5159430"/>
                  <a:chExt cx="3061131" cy="2448904"/>
                </a:xfrm>
              </p:grpSpPr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6753" y="5159430"/>
                    <a:ext cx="3061131" cy="2448904"/>
                  </a:xfrm>
                  <a:prstGeom prst="rect">
                    <a:avLst/>
                  </a:prstGeom>
                </p:spPr>
              </p:pic>
              <p:sp>
                <p:nvSpPr>
                  <p:cNvPr id="40" name="포인트가 5개인 별 39"/>
                  <p:cNvSpPr/>
                  <p:nvPr/>
                </p:nvSpPr>
                <p:spPr>
                  <a:xfrm rot="3960000">
                    <a:off x="9014843" y="5594511"/>
                    <a:ext cx="190923" cy="190923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포인트가 5개인 별 40"/>
                  <p:cNvSpPr/>
                  <p:nvPr/>
                </p:nvSpPr>
                <p:spPr>
                  <a:xfrm rot="2280000">
                    <a:off x="8791916" y="534184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포인트가 5개인 별 41"/>
                  <p:cNvSpPr/>
                  <p:nvPr/>
                </p:nvSpPr>
                <p:spPr>
                  <a:xfrm>
                    <a:off x="8469294" y="524638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포인트가 5개인 별 42"/>
                  <p:cNvSpPr/>
                  <p:nvPr/>
                </p:nvSpPr>
                <p:spPr>
                  <a:xfrm rot="-2280000">
                    <a:off x="8159127" y="5341844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포인트가 5개인 별 43"/>
                  <p:cNvSpPr/>
                  <p:nvPr/>
                </p:nvSpPr>
                <p:spPr>
                  <a:xfrm rot="-3960000">
                    <a:off x="7944422" y="5594510"/>
                    <a:ext cx="190922" cy="190922"/>
                  </a:xfrm>
                  <a:prstGeom prst="star5">
                    <a:avLst>
                      <a:gd name="adj" fmla="val 2646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1740" y="5464515"/>
                  <a:ext cx="252072" cy="252072"/>
                </a:xfrm>
                <a:prstGeom prst="rect">
                  <a:avLst/>
                </a:prstGeom>
              </p:spPr>
            </p:pic>
          </p:grpSp>
          <p:sp>
            <p:nvSpPr>
              <p:cNvPr id="36" name="자유형 35"/>
              <p:cNvSpPr/>
              <p:nvPr/>
            </p:nvSpPr>
            <p:spPr>
              <a:xfrm>
                <a:off x="6952077" y="5775960"/>
                <a:ext cx="500662" cy="868680"/>
              </a:xfrm>
              <a:custGeom>
                <a:avLst/>
                <a:gdLst>
                  <a:gd name="connsiteX0" fmla="*/ 271683 w 500662"/>
                  <a:gd name="connsiteY0" fmla="*/ 0 h 868680"/>
                  <a:gd name="connsiteX1" fmla="*/ 119283 w 500662"/>
                  <a:gd name="connsiteY1" fmla="*/ 50800 h 868680"/>
                  <a:gd name="connsiteX2" fmla="*/ 119283 w 500662"/>
                  <a:gd name="connsiteY2" fmla="*/ 50800 h 868680"/>
                  <a:gd name="connsiteX3" fmla="*/ 2443 w 500662"/>
                  <a:gd name="connsiteY3" fmla="*/ 187960 h 868680"/>
                  <a:gd name="connsiteX4" fmla="*/ 48163 w 500662"/>
                  <a:gd name="connsiteY4" fmla="*/ 325120 h 868680"/>
                  <a:gd name="connsiteX5" fmla="*/ 144683 w 500662"/>
                  <a:gd name="connsiteY5" fmla="*/ 391160 h 868680"/>
                  <a:gd name="connsiteX6" fmla="*/ 363123 w 500662"/>
                  <a:gd name="connsiteY6" fmla="*/ 452120 h 868680"/>
                  <a:gd name="connsiteX7" fmla="*/ 485043 w 500662"/>
                  <a:gd name="connsiteY7" fmla="*/ 553720 h 868680"/>
                  <a:gd name="connsiteX8" fmla="*/ 495203 w 500662"/>
                  <a:gd name="connsiteY8" fmla="*/ 660400 h 868680"/>
                  <a:gd name="connsiteX9" fmla="*/ 449483 w 500662"/>
                  <a:gd name="connsiteY9" fmla="*/ 787400 h 868680"/>
                  <a:gd name="connsiteX10" fmla="*/ 342803 w 500662"/>
                  <a:gd name="connsiteY10" fmla="*/ 828040 h 868680"/>
                  <a:gd name="connsiteX11" fmla="*/ 205643 w 500662"/>
                  <a:gd name="connsiteY11" fmla="*/ 86868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0662" h="868680">
                    <a:moveTo>
                      <a:pt x="271683" y="0"/>
                    </a:moveTo>
                    <a:lnTo>
                      <a:pt x="119283" y="50800"/>
                    </a:lnTo>
                    <a:lnTo>
                      <a:pt x="119283" y="50800"/>
                    </a:lnTo>
                    <a:cubicBezTo>
                      <a:pt x="99810" y="73660"/>
                      <a:pt x="14296" y="142240"/>
                      <a:pt x="2443" y="187960"/>
                    </a:cubicBezTo>
                    <a:cubicBezTo>
                      <a:pt x="-9410" y="233680"/>
                      <a:pt x="24456" y="291253"/>
                      <a:pt x="48163" y="325120"/>
                    </a:cubicBezTo>
                    <a:cubicBezTo>
                      <a:pt x="71870" y="358987"/>
                      <a:pt x="92190" y="369993"/>
                      <a:pt x="144683" y="391160"/>
                    </a:cubicBezTo>
                    <a:cubicBezTo>
                      <a:pt x="197176" y="412327"/>
                      <a:pt x="306396" y="425027"/>
                      <a:pt x="363123" y="452120"/>
                    </a:cubicBezTo>
                    <a:cubicBezTo>
                      <a:pt x="419850" y="479213"/>
                      <a:pt x="463030" y="519007"/>
                      <a:pt x="485043" y="553720"/>
                    </a:cubicBezTo>
                    <a:cubicBezTo>
                      <a:pt x="507056" y="588433"/>
                      <a:pt x="501130" y="621453"/>
                      <a:pt x="495203" y="660400"/>
                    </a:cubicBezTo>
                    <a:cubicBezTo>
                      <a:pt x="489276" y="699347"/>
                      <a:pt x="474883" y="759460"/>
                      <a:pt x="449483" y="787400"/>
                    </a:cubicBezTo>
                    <a:cubicBezTo>
                      <a:pt x="424083" y="815340"/>
                      <a:pt x="383443" y="814493"/>
                      <a:pt x="342803" y="828040"/>
                    </a:cubicBezTo>
                    <a:cubicBezTo>
                      <a:pt x="302163" y="841587"/>
                      <a:pt x="253903" y="855133"/>
                      <a:pt x="205643" y="868680"/>
                    </a:cubicBezTo>
                  </a:path>
                </a:pathLst>
              </a:custGeom>
              <a:noFill/>
              <a:ln w="19050">
                <a:solidFill>
                  <a:srgbClr val="FFFF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타원 5"/>
          <p:cNvSpPr/>
          <p:nvPr/>
        </p:nvSpPr>
        <p:spPr>
          <a:xfrm flipH="1">
            <a:off x="2166658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 flipH="1">
            <a:off x="2568761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 flipH="1">
            <a:off x="2970864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 flipH="1">
            <a:off x="3372967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 flipH="1">
            <a:off x="3775070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 flipH="1">
            <a:off x="4177173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 flipH="1">
            <a:off x="4579276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 flipH="1">
            <a:off x="4981379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 flipH="1">
            <a:off x="5383482" y="2033251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5785585" y="2033251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6187688" y="2033251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 flipH="1">
            <a:off x="6589791" y="2033251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7823" y="2469560"/>
            <a:ext cx="428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sp>
        <p:nvSpPr>
          <p:cNvPr id="22" name="타원 21"/>
          <p:cNvSpPr/>
          <p:nvPr/>
        </p:nvSpPr>
        <p:spPr>
          <a:xfrm flipH="1">
            <a:off x="2166658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 flipH="1">
            <a:off x="2568761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 flipH="1">
            <a:off x="2970864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 flipH="1">
            <a:off x="3372967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 flipH="1">
            <a:off x="3775070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 flipH="1">
            <a:off x="4177173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 flipH="1">
            <a:off x="4579276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 flipH="1">
            <a:off x="4981379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 flipH="1">
            <a:off x="5383482" y="3737344"/>
            <a:ext cx="336904" cy="336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 flipH="1">
            <a:off x="5785585" y="3737344"/>
            <a:ext cx="336904" cy="336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 flipH="1">
            <a:off x="6187688" y="3737344"/>
            <a:ext cx="336904" cy="3369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 flipH="1">
            <a:off x="6589791" y="3737344"/>
            <a:ext cx="336904" cy="3369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목적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-396536" y="1309335"/>
            <a:ext cx="4574480" cy="4574480"/>
            <a:chOff x="-396536" y="1455651"/>
            <a:chExt cx="4574480" cy="4574480"/>
          </a:xfrm>
        </p:grpSpPr>
        <p:pic>
          <p:nvPicPr>
            <p:cNvPr id="1026" name="Picture 2" descr="iphone 7에 대한 이미지 검색결과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6536" y="1455651"/>
              <a:ext cx="4574480" cy="457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12" y="2070964"/>
              <a:ext cx="1881219" cy="3335537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4246484" y="1224832"/>
            <a:ext cx="4574480" cy="4574480"/>
            <a:chOff x="4246484" y="1224832"/>
            <a:chExt cx="4574480" cy="4574480"/>
          </a:xfrm>
        </p:grpSpPr>
        <p:pic>
          <p:nvPicPr>
            <p:cNvPr id="12" name="Picture 2" descr="iphone 7에 대한 이미지 검색결과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46484" y="1224832"/>
              <a:ext cx="4574480" cy="457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720" y="2565673"/>
              <a:ext cx="3338246" cy="1877763"/>
            </a:xfrm>
            <a:prstGeom prst="rect">
              <a:avLst/>
            </a:prstGeom>
          </p:spPr>
        </p:pic>
      </p:grpSp>
      <p:sp>
        <p:nvSpPr>
          <p:cNvPr id="14" name="오른쪽 화살표 13"/>
          <p:cNvSpPr/>
          <p:nvPr/>
        </p:nvSpPr>
        <p:spPr>
          <a:xfrm>
            <a:off x="3241708" y="2998433"/>
            <a:ext cx="870011" cy="8611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067738" y="5638416"/>
            <a:ext cx="1721052" cy="1591200"/>
            <a:chOff x="1049982" y="5638416"/>
            <a:chExt cx="1721052" cy="1591200"/>
          </a:xfrm>
        </p:grpSpPr>
        <p:sp>
          <p:nvSpPr>
            <p:cNvPr id="17" name="TextBox 16"/>
            <p:cNvSpPr txBox="1"/>
            <p:nvPr/>
          </p:nvSpPr>
          <p:spPr>
            <a:xfrm rot="900000">
              <a:off x="2100510" y="58539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27919" y="579547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-900000">
              <a:off x="1370577" y="586286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-1800000">
              <a:off x="1049982" y="598147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800000">
              <a:off x="2454922" y="597618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?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59" y="5638416"/>
              <a:ext cx="1591200" cy="1591200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928307" y="4896523"/>
            <a:ext cx="1591200" cy="2333093"/>
            <a:chOff x="5928307" y="4896523"/>
            <a:chExt cx="1591200" cy="233309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455" y="4896523"/>
              <a:ext cx="1116905" cy="111690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307" y="5638416"/>
              <a:ext cx="1591200" cy="159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7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5205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</a:t>
            </a:r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GUI</a:t>
            </a:r>
            <a:endParaRPr lang="ko-KR" altLang="en-US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90522" y="2126079"/>
            <a:ext cx="5943324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Android </a:t>
            </a: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기기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Server 1</a:t>
            </a: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</a:t>
            </a:r>
          </a:p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 </a:t>
            </a: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MySQL 5.7, Python 2.7.13, JAVA</a:t>
            </a:r>
            <a:endParaRPr lang="ko-KR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 : Android Studio,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23" name="그룹 22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28" name="포인트가 5개인 별 27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포인트가 5개인 별 28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24" name="자유형 23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10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소프트웨어 기능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5874" y="1906307"/>
            <a:ext cx="8127507" cy="396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 5.7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자체적으로 후기 및 </a:t>
            </a: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등의 데이터 저장 및 관리</a:t>
            </a: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 2.7.13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구현</a:t>
            </a:r>
            <a:endParaRPr lang="en-US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 : </a:t>
            </a:r>
            <a:r>
              <a:rPr lang="ko-KR" altLang="en-US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구현</a:t>
            </a:r>
            <a:endParaRPr lang="ko-KR" altLang="ko-KR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Android Studio : </a:t>
            </a:r>
            <a:r>
              <a:rPr lang="ko-KR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인터페이스 구현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Pycharm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</a:t>
            </a:r>
            <a:r>
              <a:rPr lang="ko-KR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개발을 위한 통합 개발 환경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21" name="그룹 20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26" name="포인트가 5개인 별 25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포인트가 5개인 별 26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포인트가 5개인 별 27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포인트가 5개인 별 28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22" name="자유형 21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55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7161195" y="6494860"/>
            <a:ext cx="1698131" cy="3342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5371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1.4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설계 제약사항 및 한계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90522" y="2126079"/>
            <a:ext cx="7502254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안드로이드에서만 애플리케이션 사용 가능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 </a:t>
            </a: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서비스를 위한 백그라운드에서의 작업이 많기 때문에</a:t>
            </a:r>
            <a:br>
              <a:rPr lang="en-US" altLang="ko-KR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배터리 소모가 큼</a:t>
            </a:r>
            <a:endParaRPr lang="en-US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just">
              <a:lnSpc>
                <a:spcPct val="250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기기 센서 오차 범위가 존재</a:t>
            </a:r>
            <a:endParaRPr lang="en-US" altLang="ko-KR" sz="20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904466" y="5487390"/>
            <a:ext cx="2422417" cy="1937933"/>
            <a:chOff x="6526753" y="5159430"/>
            <a:chExt cx="3061131" cy="2448904"/>
          </a:xfrm>
        </p:grpSpPr>
        <p:grpSp>
          <p:nvGrpSpPr>
            <p:cNvPr id="11" name="그룹 10"/>
            <p:cNvGrpSpPr/>
            <p:nvPr/>
          </p:nvGrpSpPr>
          <p:grpSpPr>
            <a:xfrm>
              <a:off x="6526753" y="5159430"/>
              <a:ext cx="3061131" cy="2448904"/>
              <a:chOff x="6526753" y="5159430"/>
              <a:chExt cx="3061131" cy="2448904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526753" y="5159430"/>
                <a:ext cx="3061131" cy="2448904"/>
                <a:chOff x="6526753" y="5159430"/>
                <a:chExt cx="3061131" cy="244890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6753" y="5159430"/>
                  <a:ext cx="3061131" cy="2448904"/>
                </a:xfrm>
                <a:prstGeom prst="rect">
                  <a:avLst/>
                </a:prstGeom>
              </p:spPr>
            </p:pic>
            <p:sp>
              <p:nvSpPr>
                <p:cNvPr id="17" name="포인트가 5개인 별 16"/>
                <p:cNvSpPr/>
                <p:nvPr/>
              </p:nvSpPr>
              <p:spPr>
                <a:xfrm rot="3960000">
                  <a:off x="9014843" y="5594511"/>
                  <a:ext cx="190923" cy="190923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포인트가 5개인 별 17"/>
                <p:cNvSpPr/>
                <p:nvPr/>
              </p:nvSpPr>
              <p:spPr>
                <a:xfrm rot="2280000">
                  <a:off x="8791916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포인트가 5개인 별 18"/>
                <p:cNvSpPr/>
                <p:nvPr/>
              </p:nvSpPr>
              <p:spPr>
                <a:xfrm>
                  <a:off x="8469294" y="524638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포인트가 5개인 별 19"/>
                <p:cNvSpPr/>
                <p:nvPr/>
              </p:nvSpPr>
              <p:spPr>
                <a:xfrm rot="-2280000">
                  <a:off x="8159127" y="5341844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포인트가 5개인 별 20"/>
                <p:cNvSpPr/>
                <p:nvPr/>
              </p:nvSpPr>
              <p:spPr>
                <a:xfrm rot="-3960000">
                  <a:off x="7944422" y="5594510"/>
                  <a:ext cx="190922" cy="190922"/>
                </a:xfrm>
                <a:prstGeom prst="star5">
                  <a:avLst>
                    <a:gd name="adj" fmla="val 26461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740" y="5464515"/>
                <a:ext cx="252072" cy="252072"/>
              </a:xfrm>
              <a:prstGeom prst="rect">
                <a:avLst/>
              </a:prstGeom>
            </p:spPr>
          </p:pic>
        </p:grpSp>
        <p:sp>
          <p:nvSpPr>
            <p:cNvPr id="12" name="자유형 11"/>
            <p:cNvSpPr/>
            <p:nvPr/>
          </p:nvSpPr>
          <p:spPr>
            <a:xfrm>
              <a:off x="6952077" y="5775960"/>
              <a:ext cx="500662" cy="868680"/>
            </a:xfrm>
            <a:custGeom>
              <a:avLst/>
              <a:gdLst>
                <a:gd name="connsiteX0" fmla="*/ 271683 w 500662"/>
                <a:gd name="connsiteY0" fmla="*/ 0 h 868680"/>
                <a:gd name="connsiteX1" fmla="*/ 119283 w 500662"/>
                <a:gd name="connsiteY1" fmla="*/ 50800 h 868680"/>
                <a:gd name="connsiteX2" fmla="*/ 119283 w 500662"/>
                <a:gd name="connsiteY2" fmla="*/ 50800 h 868680"/>
                <a:gd name="connsiteX3" fmla="*/ 2443 w 500662"/>
                <a:gd name="connsiteY3" fmla="*/ 187960 h 868680"/>
                <a:gd name="connsiteX4" fmla="*/ 48163 w 500662"/>
                <a:gd name="connsiteY4" fmla="*/ 325120 h 868680"/>
                <a:gd name="connsiteX5" fmla="*/ 144683 w 500662"/>
                <a:gd name="connsiteY5" fmla="*/ 391160 h 868680"/>
                <a:gd name="connsiteX6" fmla="*/ 363123 w 500662"/>
                <a:gd name="connsiteY6" fmla="*/ 452120 h 868680"/>
                <a:gd name="connsiteX7" fmla="*/ 485043 w 500662"/>
                <a:gd name="connsiteY7" fmla="*/ 553720 h 868680"/>
                <a:gd name="connsiteX8" fmla="*/ 495203 w 500662"/>
                <a:gd name="connsiteY8" fmla="*/ 660400 h 868680"/>
                <a:gd name="connsiteX9" fmla="*/ 449483 w 500662"/>
                <a:gd name="connsiteY9" fmla="*/ 787400 h 868680"/>
                <a:gd name="connsiteX10" fmla="*/ 342803 w 500662"/>
                <a:gd name="connsiteY10" fmla="*/ 828040 h 868680"/>
                <a:gd name="connsiteX11" fmla="*/ 205643 w 500662"/>
                <a:gd name="connsiteY11" fmla="*/ 86868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662" h="868680">
                  <a:moveTo>
                    <a:pt x="271683" y="0"/>
                  </a:moveTo>
                  <a:lnTo>
                    <a:pt x="119283" y="50800"/>
                  </a:lnTo>
                  <a:lnTo>
                    <a:pt x="119283" y="50800"/>
                  </a:lnTo>
                  <a:cubicBezTo>
                    <a:pt x="99810" y="73660"/>
                    <a:pt x="14296" y="142240"/>
                    <a:pt x="2443" y="187960"/>
                  </a:cubicBezTo>
                  <a:cubicBezTo>
                    <a:pt x="-9410" y="233680"/>
                    <a:pt x="24456" y="291253"/>
                    <a:pt x="48163" y="325120"/>
                  </a:cubicBezTo>
                  <a:cubicBezTo>
                    <a:pt x="71870" y="358987"/>
                    <a:pt x="92190" y="369993"/>
                    <a:pt x="144683" y="391160"/>
                  </a:cubicBezTo>
                  <a:cubicBezTo>
                    <a:pt x="197176" y="412327"/>
                    <a:pt x="306396" y="425027"/>
                    <a:pt x="363123" y="452120"/>
                  </a:cubicBezTo>
                  <a:cubicBezTo>
                    <a:pt x="419850" y="479213"/>
                    <a:pt x="463030" y="519007"/>
                    <a:pt x="485043" y="553720"/>
                  </a:cubicBezTo>
                  <a:cubicBezTo>
                    <a:pt x="507056" y="588433"/>
                    <a:pt x="501130" y="621453"/>
                    <a:pt x="495203" y="660400"/>
                  </a:cubicBezTo>
                  <a:cubicBezTo>
                    <a:pt x="489276" y="699347"/>
                    <a:pt x="474883" y="759460"/>
                    <a:pt x="449483" y="787400"/>
                  </a:cubicBezTo>
                  <a:cubicBezTo>
                    <a:pt x="424083" y="815340"/>
                    <a:pt x="383443" y="814493"/>
                    <a:pt x="342803" y="828040"/>
                  </a:cubicBezTo>
                  <a:cubicBezTo>
                    <a:pt x="302163" y="841587"/>
                    <a:pt x="253903" y="855133"/>
                    <a:pt x="205643" y="86868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89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425" y="2654536"/>
            <a:ext cx="5872802" cy="10556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4399" y="4360792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</a:p>
        </p:txBody>
      </p:sp>
      <p:pic>
        <p:nvPicPr>
          <p:cNvPr id="19" name="그림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871314" y="4832291"/>
            <a:ext cx="5513024" cy="9219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14399" y="2131813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9257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095137" y="2805099"/>
            <a:ext cx="5698837" cy="27926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14399" y="2096303"/>
            <a:ext cx="1386000" cy="3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길찾기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1238" y="248692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2123" y="486626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설명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1" y="24869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 설명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75" y="121645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20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흐름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14399" y="2086349"/>
            <a:ext cx="1384918" cy="357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7" y="2811914"/>
            <a:ext cx="5004096" cy="30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84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7786B"/>
      </a:accent1>
      <a:accent2>
        <a:srgbClr val="F7CAC9"/>
      </a:accent2>
      <a:accent3>
        <a:srgbClr val="91A8D0"/>
      </a:accent3>
      <a:accent4>
        <a:srgbClr val="034F84"/>
      </a:accent4>
      <a:accent5>
        <a:srgbClr val="F3E7DB"/>
      </a:accent5>
      <a:accent6>
        <a:srgbClr val="9896A4"/>
      </a:accent6>
      <a:hlink>
        <a:srgbClr val="262626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2311</TotalTime>
  <Words>1242</Words>
  <Application>Microsoft Office PowerPoint</Application>
  <PresentationFormat>화면 슬라이드 쇼(4:3)</PresentationFormat>
  <Paragraphs>328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함초롬돋움</vt:lpstr>
      <vt:lpstr>나눔바른고딕 UltraLight</vt:lpstr>
      <vt:lpstr>나눔바른고딕</vt:lpstr>
      <vt:lpstr>바탕</vt:lpstr>
      <vt:lpstr>Wingdings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김진주</cp:lastModifiedBy>
  <cp:revision>187</cp:revision>
  <dcterms:created xsi:type="dcterms:W3CDTF">2015-01-21T11:35:38Z</dcterms:created>
  <dcterms:modified xsi:type="dcterms:W3CDTF">2017-06-15T11:38:39Z</dcterms:modified>
</cp:coreProperties>
</file>